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6"/>
  </p:notesMasterIdLst>
  <p:handoutMasterIdLst>
    <p:handoutMasterId r:id="rId21"/>
  </p:handoutMasterIdLst>
  <p:sldIdLst>
    <p:sldId id="256" r:id="rId3"/>
    <p:sldId id="269" r:id="rId4"/>
    <p:sldId id="305" r:id="rId5"/>
    <p:sldId id="306" r:id="rId7"/>
    <p:sldId id="365" r:id="rId8"/>
    <p:sldId id="366" r:id="rId9"/>
    <p:sldId id="369" r:id="rId10"/>
    <p:sldId id="367" r:id="rId11"/>
    <p:sldId id="368" r:id="rId12"/>
    <p:sldId id="346" r:id="rId13"/>
    <p:sldId id="349" r:id="rId14"/>
    <p:sldId id="350" r:id="rId15"/>
    <p:sldId id="351" r:id="rId16"/>
    <p:sldId id="352" r:id="rId17"/>
    <p:sldId id="353" r:id="rId18"/>
    <p:sldId id="370" r:id="rId19"/>
    <p:sldId id="261"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83EB"/>
    <a:srgbClr val="2D63A3"/>
    <a:srgbClr val="269EEF"/>
    <a:srgbClr val="E7F7FF"/>
    <a:srgbClr val="FEF3C8"/>
    <a:srgbClr val="FDEBA3"/>
    <a:srgbClr val="C0E8FD"/>
    <a:srgbClr val="E6E6E6"/>
    <a:srgbClr val="1C9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82" autoAdjust="0"/>
  </p:normalViewPr>
  <p:slideViewPr>
    <p:cSldViewPr snapToGrid="0">
      <p:cViewPr varScale="1">
        <p:scale>
          <a:sx n="107" d="100"/>
          <a:sy n="107" d="100"/>
        </p:scale>
        <p:origin x="84" y="19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36.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Abeba Birhane is an Ethiopian-born cognitive scientist who works at the intersection of complex adaptive systems, machine learning, algorithmic bias, and critical race studies. In 2015, she completed her Master of Science in Cognitive Science and, in 2021, her Ph.D. at the Complex Software Lab in the School of Computer Science at University College Dublin</a:t>
            </a:r>
            <a:r>
              <a:rPr lang="en-US" altLang="zh-CN" dirty="0"/>
              <a:t>.She has been recognized by VentureBeat as a top innovator in computer vision and named as one of the 100 most influential persons in AI 2023 by TIME magazine.</a:t>
            </a:r>
            <a:r>
              <a:rPr lang="en-US" altLang="zh-CN" dirty="0">
                <a:sym typeface="+mn-ea"/>
              </a:rPr>
              <a:t>She blogs regularly about embodied cognition and the enactive approach to congnitive science.</a:t>
            </a:r>
            <a:endParaRPr lang="en-US" altLang="zh-CN" dirty="0"/>
          </a:p>
          <a:p>
            <a:r>
              <a:rPr lang="en-US" altLang="zh-CN" dirty="0"/>
              <a:t>You can see this artical in this website.</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zh-CN" altLang="en-US"/>
              <a:t>单击此处编辑母版标题样式</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zh-CN" altLang="en-US"/>
              <a:t>单击此处编辑母版标题样式</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r>
              <a:rPr lang="zh-CN" altLang="en-US"/>
              <a:t>单击图标添加图片</a:t>
            </a: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tags" Target="../tags/tag20.xml"/><Relationship Id="rId2" Type="http://schemas.openxmlformats.org/officeDocument/2006/relationships/image" Target="../media/image13.png"/><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tags" Target="../tags/tag22.xml"/><Relationship Id="rId2" Type="http://schemas.openxmlformats.org/officeDocument/2006/relationships/image" Target="../media/image15.png"/><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tags" Target="../tags/tag25.xml"/><Relationship Id="rId2" Type="http://schemas.openxmlformats.org/officeDocument/2006/relationships/image" Target="../media/image18.png"/><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22.png"/><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image" Target="../media/image21.png"/><Relationship Id="rId3" Type="http://schemas.openxmlformats.org/officeDocument/2006/relationships/tags" Target="../tags/tag27.xml"/><Relationship Id="rId2" Type="http://schemas.openxmlformats.org/officeDocument/2006/relationships/image" Target="../media/image20.png"/><Relationship Id="rId11" Type="http://schemas.openxmlformats.org/officeDocument/2006/relationships/notesSlide" Target="../notesSlides/notesSlide12.xml"/><Relationship Id="rId10" Type="http://schemas.openxmlformats.org/officeDocument/2006/relationships/slideLayout" Target="../slideLayouts/slideLayout4.xml"/><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4.xml"/><Relationship Id="rId7" Type="http://schemas.openxmlformats.org/officeDocument/2006/relationships/image" Target="../media/image9.png"/><Relationship Id="rId6" Type="http://schemas.openxmlformats.org/officeDocument/2006/relationships/tags" Target="../tags/tag10.xml"/><Relationship Id="rId5" Type="http://schemas.openxmlformats.org/officeDocument/2006/relationships/image" Target="../media/image8.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image" Target="../media/image7.pn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7.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929482" y="3363596"/>
            <a:ext cx="5915818" cy="558799"/>
          </a:xfrm>
        </p:spPr>
        <p:txBody>
          <a:bodyPr>
            <a:normAutofit/>
          </a:bodyPr>
          <a:lstStyle/>
          <a:p>
            <a:r>
              <a:rPr lang="zh-CN" altLang="en-US" sz="2400" dirty="0"/>
              <a:t>贾彦鹏</a:t>
            </a:r>
            <a:endParaRPr lang="zh-CN" altLang="en-US" sz="2400" dirty="0"/>
          </a:p>
        </p:txBody>
      </p:sp>
      <p:sp>
        <p:nvSpPr>
          <p:cNvPr id="4" name="标题 3"/>
          <p:cNvSpPr>
            <a:spLocks noGrp="1"/>
          </p:cNvSpPr>
          <p:nvPr>
            <p:ph type="ctrTitle"/>
          </p:nvPr>
        </p:nvSpPr>
        <p:spPr>
          <a:xfrm>
            <a:off x="929640" y="1539240"/>
            <a:ext cx="5710555" cy="1654810"/>
          </a:xfrm>
        </p:spPr>
        <p:txBody>
          <a:bodyPr>
            <a:normAutofit fontScale="90000"/>
          </a:bodyPr>
          <a:lstStyle/>
          <a:p>
            <a:r>
              <a:rPr lang="en-US" dirty="0"/>
              <a:t>DynaSLAM</a:t>
            </a:r>
            <a:r>
              <a:rPr lang="zh-CN" altLang="en-US" dirty="0"/>
              <a:t>：</a:t>
            </a:r>
            <a:r>
              <a:rPr lang="en-US" dirty="0"/>
              <a:t>Tracking Mapping and Inpainting in Dynamic Scenes</a:t>
            </a:r>
            <a:endParaRPr lang="en-US" dirty="0"/>
          </a:p>
        </p:txBody>
      </p:sp>
      <p:sp>
        <p:nvSpPr>
          <p:cNvPr id="6" name="文本占位符 5"/>
          <p:cNvSpPr>
            <a:spLocks noGrp="1"/>
          </p:cNvSpPr>
          <p:nvPr>
            <p:ph type="body" sz="quarter" idx="10"/>
          </p:nvPr>
        </p:nvSpPr>
        <p:spPr>
          <a:xfrm>
            <a:off x="929930" y="4565563"/>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7" name="文本占位符 6"/>
          <p:cNvSpPr>
            <a:spLocks noGrp="1"/>
          </p:cNvSpPr>
          <p:nvPr>
            <p:ph type="body" sz="quarter" idx="11"/>
          </p:nvPr>
        </p:nvSpPr>
        <p:spPr>
          <a:xfrm>
            <a:off x="925037" y="4932753"/>
            <a:ext cx="2500975" cy="296271"/>
          </a:xfrm>
        </p:spPr>
        <p:txBody>
          <a:bodyPr/>
          <a:lstStyle/>
          <a:p>
            <a:r>
              <a:rPr lang="en-US" altLang="zh-CN" sz="1600" b="1" dirty="0"/>
              <a:t>Data   </a:t>
            </a:r>
            <a:r>
              <a:rPr lang="zh-CN" altLang="en-US" sz="1600" b="1" dirty="0"/>
              <a:t>：</a:t>
            </a:r>
            <a:r>
              <a:rPr lang="en-US" altLang="zh-CN" sz="1600" b="1" dirty="0"/>
              <a:t>2023.10.23</a:t>
            </a:r>
            <a:endParaRPr lang="en-US" altLang="zh-CN" sz="1600" b="1" dirty="0"/>
          </a:p>
        </p:txBody>
      </p:sp>
      <p:sp>
        <p:nvSpPr>
          <p:cNvPr id="8" name="文本占位符 5"/>
          <p:cNvSpPr txBox="1"/>
          <p:nvPr/>
        </p:nvSpPr>
        <p:spPr>
          <a:xfrm>
            <a:off x="929930" y="4200242"/>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235267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TUM</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 Database</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0" name="文本框 9"/>
          <p:cNvSpPr txBox="1"/>
          <p:nvPr/>
        </p:nvSpPr>
        <p:spPr>
          <a:xfrm>
            <a:off x="1350010" y="1028700"/>
            <a:ext cx="8787765" cy="1323975"/>
          </a:xfrm>
          <a:prstGeom prst="rect">
            <a:avLst/>
          </a:prstGeom>
          <a:noFill/>
        </p:spPr>
        <p:txBody>
          <a:bodyPr wrap="square" rtlCol="0" anchor="t">
            <a:noAutofit/>
          </a:bodyPr>
          <a:p>
            <a:r>
              <a:rPr lang="en-US" altLang="zh-CN" sz="2000" b="1"/>
              <a:t>Experiment Setup： </a:t>
            </a:r>
            <a:endParaRPr lang="en-US" altLang="zh-CN" sz="2000" b="1"/>
          </a:p>
          <a:p>
            <a:r>
              <a:rPr sz="2000"/>
              <a:t>在TUM RGB-D数据集和KITTI数据集中评估了，并在动态环境中与其他最先进的SLAM系统进行了比较。每个实验做10次，取中位数</a:t>
            </a:r>
            <a:r>
              <a:rPr lang="en-US" altLang="zh-CN" sz="2000"/>
              <a:t>。</a:t>
            </a:r>
            <a:endParaRPr lang="en-US" altLang="zh-CN" sz="2000"/>
          </a:p>
        </p:txBody>
      </p:sp>
      <p:pic>
        <p:nvPicPr>
          <p:cNvPr id="3" name="图片 2"/>
          <p:cNvPicPr>
            <a:picLocks noChangeAspect="1"/>
          </p:cNvPicPr>
          <p:nvPr>
            <p:custDataLst>
              <p:tags r:id="rId1"/>
            </p:custDataLst>
          </p:nvPr>
        </p:nvPicPr>
        <p:blipFill>
          <a:blip r:embed="rId2"/>
          <a:stretch>
            <a:fillRect/>
          </a:stretch>
        </p:blipFill>
        <p:spPr>
          <a:xfrm>
            <a:off x="258445" y="3187700"/>
            <a:ext cx="5886450" cy="29940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462395" y="2847975"/>
            <a:ext cx="5206365" cy="1266825"/>
          </a:xfrm>
          <a:prstGeom prst="rect">
            <a:avLst/>
          </a:prstGeom>
        </p:spPr>
      </p:pic>
      <p:sp>
        <p:nvSpPr>
          <p:cNvPr id="6" name="文本框 5"/>
          <p:cNvSpPr txBox="1"/>
          <p:nvPr/>
        </p:nvSpPr>
        <p:spPr>
          <a:xfrm>
            <a:off x="6336030" y="4400550"/>
            <a:ext cx="5459730" cy="1562735"/>
          </a:xfrm>
          <a:prstGeom prst="rect">
            <a:avLst/>
          </a:prstGeom>
          <a:noFill/>
        </p:spPr>
        <p:txBody>
          <a:bodyPr wrap="square" rtlCol="0" anchor="t">
            <a:noAutofit/>
          </a:bodyPr>
          <a:p>
            <a:r>
              <a:rPr lang="zh-CN" altLang="en-US"/>
              <a:t>这个实验的动机是，如果将动态区域与静态内容进行修补，则系统可以</a:t>
            </a:r>
            <a:r>
              <a:rPr lang="zh-CN" altLang="en-US">
                <a:solidFill>
                  <a:srgbClr val="FF0000"/>
                </a:solidFill>
              </a:rPr>
              <a:t>使用修补后的图像</a:t>
            </a:r>
            <a:r>
              <a:rPr lang="zh-CN" altLang="en-US"/>
              <a:t>作为静态假设下的SLAM系统。在此方案中，ORB特征提取算法</a:t>
            </a:r>
            <a:r>
              <a:rPr lang="zh-CN" altLang="en-US">
                <a:solidFill>
                  <a:srgbClr val="FF0000"/>
                </a:solidFill>
              </a:rPr>
              <a:t>同时在帧的真实区域和重建区域工作</a:t>
            </a:r>
            <a:r>
              <a:rPr lang="zh-CN" altLang="en-US"/>
              <a:t>，找到与先前处理的关键帧的关键点匹配。</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1861185" y="1250950"/>
            <a:ext cx="7741920" cy="543560"/>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TUM </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Database compare with ORB-SLAM2</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9" name="文本框 8"/>
          <p:cNvSpPr txBox="1"/>
          <p:nvPr/>
        </p:nvSpPr>
        <p:spPr>
          <a:xfrm>
            <a:off x="360680" y="5070475"/>
            <a:ext cx="5913120" cy="1439545"/>
          </a:xfrm>
          <a:prstGeom prst="rect">
            <a:avLst/>
          </a:prstGeom>
          <a:noFill/>
        </p:spPr>
        <p:txBody>
          <a:bodyPr wrap="square" rtlCol="0" anchor="t">
            <a:noAutofit/>
          </a:bodyPr>
          <a:p>
            <a:r>
              <a:rPr lang="zh-CN" altLang="en-US"/>
              <a:t>所提出的方法在</a:t>
            </a:r>
            <a:r>
              <a:rPr lang="zh-CN" altLang="en-US">
                <a:solidFill>
                  <a:srgbClr val="FF0000"/>
                </a:solidFill>
              </a:rPr>
              <a:t>高动态场景</a:t>
            </a:r>
            <a:r>
              <a:rPr lang="zh-CN" altLang="en-US"/>
              <a:t>(walking)中优于ORBSLAM2，在静态场景中达到与原始ORB-SLAM2系统相似的误差。在低动态场景(sitting)的情况下，跟踪结果略差，因为跟踪的关键点发现自己比那些属于动态对象的关键点更远。</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34390" y="1888490"/>
            <a:ext cx="4829175" cy="300736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273800" y="2103120"/>
            <a:ext cx="5638800" cy="391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Compare with SOTA</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1036955" y="2131695"/>
            <a:ext cx="10115550" cy="3360420"/>
          </a:xfrm>
          <a:prstGeom prst="rect">
            <a:avLst/>
          </a:prstGeom>
        </p:spPr>
      </p:pic>
      <p:sp>
        <p:nvSpPr>
          <p:cNvPr id="4" name="文本框 3"/>
          <p:cNvSpPr txBox="1"/>
          <p:nvPr/>
        </p:nvSpPr>
        <p:spPr>
          <a:xfrm>
            <a:off x="2893695" y="5779770"/>
            <a:ext cx="6096000" cy="521970"/>
          </a:xfrm>
          <a:prstGeom prst="rect">
            <a:avLst/>
          </a:prstGeom>
          <a:noFill/>
        </p:spPr>
        <p:txBody>
          <a:bodyPr wrap="square" rtlCol="0" anchor="t">
            <a:spAutoFit/>
          </a:bodyPr>
          <a:p>
            <a:pPr algn="ctr"/>
            <a:r>
              <a:rPr lang="zh-CN" altLang="en-US" sz="2800">
                <a:solidFill>
                  <a:srgbClr val="FF0000"/>
                </a:solidFill>
              </a:rPr>
              <a:t>Thumped！！</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Compare with ORB-SLAM</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6" name="图片 5"/>
          <p:cNvPicPr>
            <a:picLocks noChangeAspect="1"/>
          </p:cNvPicPr>
          <p:nvPr>
            <p:custDataLst>
              <p:tags r:id="rId1"/>
            </p:custDataLst>
          </p:nvPr>
        </p:nvPicPr>
        <p:blipFill>
          <a:blip r:embed="rId2"/>
          <a:stretch>
            <a:fillRect/>
          </a:stretch>
        </p:blipFill>
        <p:spPr>
          <a:xfrm>
            <a:off x="1038225" y="2016760"/>
            <a:ext cx="5340350" cy="2962910"/>
          </a:xfrm>
          <a:prstGeom prst="rect">
            <a:avLst/>
          </a:prstGeom>
        </p:spPr>
      </p:pic>
      <p:sp>
        <p:nvSpPr>
          <p:cNvPr id="8" name="文本框 7"/>
          <p:cNvSpPr txBox="1"/>
          <p:nvPr/>
        </p:nvSpPr>
        <p:spPr>
          <a:xfrm>
            <a:off x="963930" y="5128895"/>
            <a:ext cx="5488305" cy="1311910"/>
          </a:xfrm>
          <a:prstGeom prst="rect">
            <a:avLst/>
          </a:prstGeom>
          <a:noFill/>
        </p:spPr>
        <p:txBody>
          <a:bodyPr wrap="square" rtlCol="0" anchor="t">
            <a:noAutofit/>
          </a:bodyPr>
          <a:p>
            <a:r>
              <a:rPr lang="zh-CN" altLang="en-US"/>
              <a:t>尽管DynaSLAM的精度略低，但它成功地引导了具有动态内容的系统，并生成了没有这些内容的地图，可用于长期应用。DynaSLAM精度略低的原因是估计的轨迹较长，因此存在</a:t>
            </a:r>
            <a:r>
              <a:rPr lang="zh-CN" altLang="en-US">
                <a:solidFill>
                  <a:srgbClr val="FF0000"/>
                </a:solidFill>
              </a:rPr>
              <a:t>累积误差</a:t>
            </a:r>
            <a:r>
              <a:rPr lang="zh-CN" altLang="en-US"/>
              <a:t>的空间。</a:t>
            </a:r>
            <a:endParaRPr lang="zh-CN" altLang="en-US"/>
          </a:p>
        </p:txBody>
      </p:sp>
      <p:pic>
        <p:nvPicPr>
          <p:cNvPr id="9" name="图片 8"/>
          <p:cNvPicPr>
            <a:picLocks noChangeAspect="1"/>
          </p:cNvPicPr>
          <p:nvPr>
            <p:custDataLst>
              <p:tags r:id="rId3"/>
            </p:custDataLst>
          </p:nvPr>
        </p:nvPicPr>
        <p:blipFill>
          <a:blip r:embed="rId4"/>
          <a:stretch>
            <a:fillRect/>
          </a:stretch>
        </p:blipFill>
        <p:spPr>
          <a:xfrm>
            <a:off x="6878955" y="1884680"/>
            <a:ext cx="4592955" cy="455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KITTI</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 Database and Timing Analysis</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364490" y="1913890"/>
            <a:ext cx="5359400" cy="395668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34455" y="1855470"/>
            <a:ext cx="4369435" cy="2543810"/>
          </a:xfrm>
          <a:prstGeom prst="rect">
            <a:avLst/>
          </a:prstGeom>
        </p:spPr>
      </p:pic>
      <p:sp>
        <p:nvSpPr>
          <p:cNvPr id="22" name="图文框 21"/>
          <p:cNvSpPr/>
          <p:nvPr>
            <p:custDataLst>
              <p:tags r:id="rId5"/>
            </p:custDataLst>
          </p:nvPr>
        </p:nvSpPr>
        <p:spPr>
          <a:xfrm>
            <a:off x="504825" y="3870325"/>
            <a:ext cx="4966335" cy="20129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图文框 5"/>
          <p:cNvSpPr/>
          <p:nvPr>
            <p:custDataLst>
              <p:tags r:id="rId6"/>
            </p:custDataLst>
          </p:nvPr>
        </p:nvSpPr>
        <p:spPr>
          <a:xfrm>
            <a:off x="504825" y="4399280"/>
            <a:ext cx="4966335" cy="20129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0" name="图片 9"/>
          <p:cNvPicPr>
            <a:picLocks noChangeAspect="1"/>
          </p:cNvPicPr>
          <p:nvPr>
            <p:custDataLst>
              <p:tags r:id="rId7"/>
            </p:custDataLst>
          </p:nvPr>
        </p:nvPicPr>
        <p:blipFill>
          <a:blip r:embed="rId8"/>
          <a:stretch>
            <a:fillRect/>
          </a:stretch>
        </p:blipFill>
        <p:spPr>
          <a:xfrm>
            <a:off x="6204585" y="4558665"/>
            <a:ext cx="4989195" cy="1784350"/>
          </a:xfrm>
          <a:prstGeom prst="rect">
            <a:avLst/>
          </a:prstGeom>
        </p:spPr>
      </p:pic>
      <p:sp>
        <p:nvSpPr>
          <p:cNvPr id="5" name="文本框 4"/>
          <p:cNvSpPr txBox="1"/>
          <p:nvPr>
            <p:custDataLst>
              <p:tags r:id="rId9"/>
            </p:custDataLst>
          </p:nvPr>
        </p:nvSpPr>
        <p:spPr>
          <a:xfrm>
            <a:off x="2004060" y="6005195"/>
            <a:ext cx="2079625" cy="368300"/>
          </a:xfrm>
          <a:prstGeom prst="rect">
            <a:avLst/>
          </a:prstGeom>
          <a:noFill/>
        </p:spPr>
        <p:txBody>
          <a:bodyPr wrap="square" rtlCol="0">
            <a:spAutoFit/>
          </a:bodyPr>
          <a:p>
            <a:r>
              <a:rPr lang="zh-CN" altLang="en-US"/>
              <a:t>存在未知先验物体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Conclusion</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结论及局限性</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9" name="文本框 18"/>
          <p:cNvSpPr txBox="1"/>
          <p:nvPr/>
        </p:nvSpPr>
        <p:spPr>
          <a:xfrm>
            <a:off x="708025" y="2995930"/>
            <a:ext cx="10509885" cy="3351530"/>
          </a:xfrm>
          <a:prstGeom prst="rect">
            <a:avLst/>
          </a:prstGeom>
          <a:noFill/>
        </p:spPr>
        <p:txBody>
          <a:bodyPr wrap="square" rtlCol="0" anchor="t">
            <a:noAutofit/>
          </a:bodyPr>
          <a:p>
            <a:pPr indent="0" fontAlgn="auto">
              <a:lnSpc>
                <a:spcPct val="125000"/>
              </a:lnSpc>
            </a:pPr>
            <a:r>
              <a:rPr lang="zh-CN" altLang="en-US"/>
              <a:t>可以学习借鉴的地方：</a:t>
            </a:r>
            <a:endParaRPr lang="zh-CN" altLang="en-US"/>
          </a:p>
          <a:p>
            <a:pPr indent="0" fontAlgn="auto">
              <a:lnSpc>
                <a:spcPct val="125000"/>
              </a:lnSpc>
            </a:pPr>
            <a:r>
              <a:rPr lang="zh-CN" altLang="en-US"/>
              <a:t>1. 使用了</a:t>
            </a:r>
            <a:r>
              <a:rPr lang="zh-CN" altLang="en-US">
                <a:solidFill>
                  <a:srgbClr val="FF0000"/>
                </a:solidFill>
              </a:rPr>
              <a:t>Mask R-CNN+多视图几何</a:t>
            </a:r>
            <a:r>
              <a:rPr lang="zh-CN" altLang="en-US"/>
              <a:t>的方法进行动态物体去除，这两种方法进行互补，对于几何方法，主要问题是初始化并不简单，因为它具有多视图的性质，但它可以解决长期地图中半静态物体问题。学习方法不存在这样的初始化问题，但它们无法识别半静态物体。</a:t>
            </a:r>
            <a:endParaRPr lang="zh-CN" altLang="en-US"/>
          </a:p>
          <a:p>
            <a:pPr indent="0" fontAlgn="auto">
              <a:lnSpc>
                <a:spcPct val="125000"/>
              </a:lnSpc>
            </a:pPr>
            <a:endParaRPr lang="zh-CN" altLang="en-US"/>
          </a:p>
          <a:p>
            <a:pPr indent="0" fontAlgn="auto">
              <a:lnSpc>
                <a:spcPct val="125000"/>
              </a:lnSpc>
            </a:pPr>
            <a:r>
              <a:rPr lang="zh-CN" altLang="en-US"/>
              <a:t>2. 我觉得这篇文章的亮点还是在</a:t>
            </a:r>
            <a:r>
              <a:rPr lang="zh-CN" altLang="en-US">
                <a:solidFill>
                  <a:srgbClr val="FF0000"/>
                </a:solidFill>
              </a:rPr>
              <a:t>图像修复模块</a:t>
            </a:r>
            <a:r>
              <a:rPr lang="zh-CN" altLang="en-US"/>
              <a:t>，在他们提供的视频中可以看到，这个修补效果确实很好，这个算法放到增强现实应用中应该很不错。</a:t>
            </a:r>
            <a:endParaRPr lang="zh-CN" altLang="en-US"/>
          </a:p>
          <a:p>
            <a:pPr indent="0" fontAlgn="auto">
              <a:lnSpc>
                <a:spcPct val="125000"/>
              </a:lnSpc>
            </a:pPr>
            <a:endParaRPr lang="zh-CN" altLang="en-US"/>
          </a:p>
          <a:p>
            <a:pPr indent="0" fontAlgn="auto">
              <a:lnSpc>
                <a:spcPct val="125000"/>
              </a:lnSpc>
            </a:pPr>
            <a:r>
              <a:rPr lang="zh-CN" altLang="en-US"/>
              <a:t>3. 它的图像修复部分，对回环检测或者长期导航有很大帮助。</a:t>
            </a:r>
            <a:endParaRPr lang="zh-CN" altLang="en-US"/>
          </a:p>
        </p:txBody>
      </p:sp>
      <p:sp>
        <p:nvSpPr>
          <p:cNvPr id="3" name="文本框 2"/>
          <p:cNvSpPr txBox="1"/>
          <p:nvPr>
            <p:custDataLst>
              <p:tags r:id="rId1"/>
            </p:custDataLst>
          </p:nvPr>
        </p:nvSpPr>
        <p:spPr>
          <a:xfrm>
            <a:off x="708025" y="1979295"/>
            <a:ext cx="10510520" cy="976630"/>
          </a:xfrm>
          <a:prstGeom prst="rect">
            <a:avLst/>
          </a:prstGeom>
          <a:noFill/>
        </p:spPr>
        <p:txBody>
          <a:bodyPr wrap="square" rtlCol="0" anchor="t">
            <a:noAutofit/>
          </a:bodyPr>
          <a:p>
            <a:r>
              <a:rPr lang="zh-CN" altLang="en-US" sz="2000"/>
              <a:t>结论：最大创新点是</a:t>
            </a:r>
            <a:r>
              <a:rPr lang="zh-CN" altLang="en-US" sz="2000">
                <a:solidFill>
                  <a:srgbClr val="FF0000"/>
                </a:solidFill>
              </a:rPr>
              <a:t>图像修补</a:t>
            </a:r>
            <a:r>
              <a:rPr lang="zh-CN" altLang="en-US" sz="2000"/>
              <a:t>，对于</a:t>
            </a:r>
            <a:r>
              <a:rPr lang="zh-CN" altLang="en-US" sz="2000">
                <a:solidFill>
                  <a:srgbClr val="FF0000"/>
                </a:solidFill>
              </a:rPr>
              <a:t>长期</a:t>
            </a:r>
            <a:r>
              <a:rPr lang="zh-CN" altLang="en-US" sz="2000"/>
              <a:t>导航、人机交互、增强现实、回环检测、重定位等方面都有很积极的作用</a:t>
            </a:r>
            <a:endParaRPr lang="zh-CN" altLang="en-US"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Video</a:t>
            </a:r>
            <a:endParaRPr lang="en-US" altLang="zh-CN"/>
          </a:p>
        </p:txBody>
      </p:sp>
      <p:sp>
        <p:nvSpPr>
          <p:cNvPr id="3" name="页脚占位符 2"/>
          <p:cNvSpPr>
            <a:spLocks noGrp="1"/>
          </p:cNvSpPr>
          <p:nvPr>
            <p:ph type="ftr" sz="quarter" idx="11"/>
          </p:nvPr>
        </p:nvSpPr>
        <p:spPr/>
        <p:txBody>
          <a:bodyPr/>
          <a:p>
            <a:r>
              <a:rPr lang="en-US" altLang="zh-CN"/>
              <a:t>www.islide.cc</a:t>
            </a:r>
            <a:endParaRPr lang="zh-CN" altLang="en-US" dirty="0"/>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322695" y="1769110"/>
            <a:ext cx="4855845" cy="2065655"/>
          </a:xfrm>
        </p:spPr>
        <p:txBody>
          <a:bodyPr>
            <a:noAutofit/>
          </a:bodyPr>
          <a:lstStyle/>
          <a:p>
            <a:pPr algn="ctr"/>
            <a:r>
              <a:rPr sz="6600" dirty="0"/>
              <a:t>Thanks </a:t>
            </a:r>
            <a:r>
              <a:rPr lang="en-US" sz="6000" dirty="0"/>
              <a:t>F</a:t>
            </a:r>
            <a:r>
              <a:rPr sz="6000" dirty="0"/>
              <a:t>or </a:t>
            </a:r>
            <a:r>
              <a:rPr lang="en-US" sz="6000" dirty="0"/>
              <a:t>L</a:t>
            </a:r>
            <a:r>
              <a:rPr sz="6000" dirty="0"/>
              <a:t>istening</a:t>
            </a:r>
            <a:endParaRPr sz="6000" dirty="0"/>
          </a:p>
        </p:txBody>
      </p:sp>
      <p:sp>
        <p:nvSpPr>
          <p:cNvPr id="4" name="文本占位符 3"/>
          <p:cNvSpPr>
            <a:spLocks noGrp="1"/>
          </p:cNvSpPr>
          <p:nvPr>
            <p:ph type="body" sz="quarter" idx="10"/>
            <p:custDataLst>
              <p:tags r:id="rId1"/>
            </p:custDataLst>
          </p:nvPr>
        </p:nvSpPr>
        <p:spPr>
          <a:xfrm>
            <a:off x="6655090" y="4636048"/>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8" name="文本占位符 6"/>
          <p:cNvSpPr>
            <a:spLocks noGrp="1"/>
          </p:cNvSpPr>
          <p:nvPr>
            <p:custDataLst>
              <p:tags r:id="rId2"/>
            </p:custDataLst>
          </p:nvPr>
        </p:nvSpPr>
        <p:spPr>
          <a:xfrm>
            <a:off x="6650197" y="5003238"/>
            <a:ext cx="2500975" cy="296271"/>
          </a:xfrm>
          <a:prstGeom prst="roundRect">
            <a:avLst>
              <a:gd name="adj" fmla="val 50000"/>
            </a:avLst>
          </a:prstGeom>
          <a:ln>
            <a:gradFill>
              <a:gsLst>
                <a:gs pos="10000">
                  <a:schemeClr val="accent2"/>
                </a:gs>
                <a:gs pos="87000">
                  <a:schemeClr val="accent1"/>
                </a:gs>
              </a:gsLst>
              <a:lin ang="5400000" scaled="1"/>
            </a:gradFill>
          </a:ln>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Data   </a:t>
            </a:r>
            <a:r>
              <a:rPr lang="zh-CN" altLang="en-US" sz="1600" b="1" dirty="0"/>
              <a:t>：</a:t>
            </a:r>
            <a:r>
              <a:rPr lang="en-US" altLang="zh-CN" sz="1600" b="1" dirty="0"/>
              <a:t>2023.10.23</a:t>
            </a:r>
            <a:endParaRPr lang="en-US" altLang="zh-CN" sz="1600" b="1" dirty="0"/>
          </a:p>
        </p:txBody>
      </p:sp>
      <p:sp>
        <p:nvSpPr>
          <p:cNvPr id="9" name="文本占位符 5"/>
          <p:cNvSpPr txBox="1"/>
          <p:nvPr>
            <p:custDataLst>
              <p:tags r:id="rId3"/>
            </p:custDataLst>
          </p:nvPr>
        </p:nvSpPr>
        <p:spPr>
          <a:xfrm>
            <a:off x="6655090" y="4270727"/>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7282" y="1700808"/>
            <a:ext cx="10887030" cy="4083608"/>
            <a:chOff x="757282" y="1700808"/>
            <a:chExt cx="10887030"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282" y="1700808"/>
              <a:ext cx="10887030" cy="4083608"/>
              <a:chOff x="1175743" y="1700808"/>
              <a:chExt cx="10463755" cy="4083608"/>
            </a:xfrm>
          </p:grpSpPr>
          <p:sp>
            <p:nvSpPr>
              <p:cNvPr id="7" name="iṡľïḑè"/>
              <p:cNvSpPr txBox="1"/>
              <p:nvPr/>
            </p:nvSpPr>
            <p:spPr bwMode="auto">
              <a:xfrm>
                <a:off x="3941203" y="1779399"/>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a:latin typeface="+mn-lt"/>
                    <a:ea typeface="+mn-ea"/>
                    <a:sym typeface="+mn-lt"/>
                  </a:rPr>
                  <a:t>一、</a:t>
                </a:r>
                <a:r>
                  <a:rPr lang="en-US" altLang="zh-CN" sz="2400" dirty="0">
                    <a:latin typeface="+mn-lt"/>
                    <a:ea typeface="+mn-ea"/>
                    <a:sym typeface="+mn-lt"/>
                  </a:rPr>
                  <a:t>Introduction</a:t>
                </a:r>
                <a:endParaRPr lang="en-US" altLang="zh-CN" sz="2400" dirty="0">
                  <a:latin typeface="+mn-lt"/>
                  <a:ea typeface="+mn-ea"/>
                  <a:sym typeface="+mn-lt"/>
                </a:endParaRPr>
              </a:p>
              <a:p>
                <a:pPr>
                  <a:lnSpc>
                    <a:spcPct val="200000"/>
                  </a:lnSpc>
                </a:pPr>
                <a:r>
                  <a:rPr lang="zh-CN" altLang="en-US" sz="2400" dirty="0">
                    <a:latin typeface="+mn-lt"/>
                    <a:ea typeface="+mn-ea"/>
                    <a:sym typeface="+mn-lt"/>
                  </a:rPr>
                  <a:t>二、</a:t>
                </a:r>
                <a:r>
                  <a:rPr lang="en-US" altLang="zh-CN" sz="2400" dirty="0">
                    <a:latin typeface="+mn-lt"/>
                    <a:ea typeface="+mn-ea"/>
                    <a:sym typeface="+mn-lt"/>
                  </a:rPr>
                  <a:t>Method</a:t>
                </a:r>
                <a:endParaRPr lang="en-US" altLang="zh-CN" sz="2400" dirty="0">
                  <a:sym typeface="+mn-lt"/>
                </a:endParaRPr>
              </a:p>
              <a:p>
                <a:pPr>
                  <a:lnSpc>
                    <a:spcPct val="200000"/>
                  </a:lnSpc>
                </a:pPr>
                <a:r>
                  <a:rPr lang="zh-CN" altLang="en-US" sz="2400" dirty="0">
                    <a:latin typeface="+mn-lt"/>
                    <a:ea typeface="+mn-ea"/>
                    <a:sym typeface="+mn-lt"/>
                  </a:rPr>
                  <a:t>三、</a:t>
                </a:r>
                <a:r>
                  <a:rPr lang="en-US" altLang="zh-CN" sz="2400" dirty="0">
                    <a:latin typeface="+mn-lt"/>
                    <a:ea typeface="+mn-ea"/>
                    <a:sym typeface="+mn-lt"/>
                  </a:rPr>
                  <a:t>Experiments</a:t>
                </a:r>
                <a:endParaRPr lang="en-US" altLang="zh-CN" sz="2400" dirty="0">
                  <a:sym typeface="+mn-lt"/>
                </a:endParaRPr>
              </a:p>
              <a:p>
                <a:pPr>
                  <a:lnSpc>
                    <a:spcPct val="200000"/>
                  </a:lnSpc>
                </a:pPr>
                <a:r>
                  <a:rPr lang="zh-CN" altLang="en-US" sz="2400" dirty="0">
                    <a:sym typeface="+mn-lt"/>
                  </a:rPr>
                  <a:t>四、</a:t>
                </a:r>
                <a:r>
                  <a:rPr lang="en-US" altLang="zh-CN" sz="2400" dirty="0">
                    <a:sym typeface="+mn-lt"/>
                  </a:rPr>
                  <a:t>Conclusion</a:t>
                </a:r>
                <a:endParaRPr lang="en-US" altLang="zh-CN" sz="2400" dirty="0">
                  <a:sym typeface="+mn-lt"/>
                </a:endParaRPr>
              </a:p>
              <a:p>
                <a:pPr>
                  <a:lnSpc>
                    <a:spcPct val="200000"/>
                  </a:lnSpc>
                </a:pPr>
                <a:r>
                  <a:rPr lang="zh-CN" altLang="en-US" sz="2400" dirty="0">
                    <a:sym typeface="+mn-lt"/>
                  </a:rPr>
                  <a:t>五、</a:t>
                </a:r>
                <a:r>
                  <a:rPr lang="en-US" altLang="zh-CN" sz="2400" dirty="0">
                    <a:sym typeface="+mn-lt"/>
                  </a:rPr>
                  <a:t>Video</a:t>
                </a:r>
                <a:endParaRPr lang="en-US" altLang="zh-CN" sz="2400" dirty="0">
                  <a:sym typeface="+mn-lt"/>
                </a:endParaRPr>
              </a:p>
              <a:p>
                <a:pPr>
                  <a:lnSpc>
                    <a:spcPct val="200000"/>
                  </a:lnSpc>
                </a:pP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3565"/>
              </a:xfrm>
              <a:prstGeom prst="rect">
                <a:avLst/>
              </a:prstGeom>
              <a:solidFill>
                <a:schemeClr val="bg1"/>
              </a:solidFill>
            </p:spPr>
            <p:txBody>
              <a:bodyPr wrap="square" rtlCol="0">
                <a:spAutoFit/>
              </a:bodyPr>
              <a:lstStyle/>
              <a:p>
                <a:pPr algn="r"/>
                <a:r>
                  <a:rPr lang="en-US" altLang="zh-CN" sz="3200" b="1" dirty="0">
                    <a:solidFill>
                      <a:schemeClr val="accent1"/>
                    </a:solidFill>
                    <a:cs typeface="+mn-ea"/>
                    <a:sym typeface="+mn-lt"/>
                  </a:rPr>
                  <a:t>Outline</a:t>
                </a:r>
                <a:endParaRPr lang="en-US" altLang="zh-CN"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latin typeface="+mn-lt"/>
                <a:ea typeface="+mn-ea"/>
                <a:sym typeface="+mn-lt"/>
              </a:rPr>
              <a:t>Introduction</a:t>
            </a:r>
            <a:endParaRPr lang="zh-CN" altLang="en-US" sz="48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587375" y="1299210"/>
            <a:ext cx="5033010" cy="1573530"/>
          </a:xfrm>
          <a:prstGeom prst="rect">
            <a:avLst/>
          </a:prstGeom>
          <a:noFill/>
          <a:ln>
            <a:noFill/>
          </a:ln>
        </p:spPr>
        <p:txBody>
          <a:bodyPr wrap="square" rtlCol="0">
            <a:noAutofit/>
          </a:bodyPr>
          <a:lstStyle/>
          <a:p>
            <a:pPr>
              <a:lnSpc>
                <a:spcPct val="150000"/>
              </a:lnSpc>
            </a:pPr>
            <a:r>
              <a:rPr lang="zh-CN" sz="2000" dirty="0"/>
              <a:t>通常</a:t>
            </a:r>
            <a:r>
              <a:rPr sz="2000" dirty="0"/>
              <a:t>假定</a:t>
            </a:r>
            <a:r>
              <a:rPr lang="zh-CN" sz="2000" dirty="0"/>
              <a:t>：</a:t>
            </a:r>
            <a:r>
              <a:rPr sz="2000" dirty="0"/>
              <a:t>静态</a:t>
            </a:r>
            <a:r>
              <a:rPr lang="zh-CN" sz="2000" dirty="0"/>
              <a:t>且刚体</a:t>
            </a:r>
            <a:r>
              <a:rPr sz="2000" dirty="0"/>
              <a:t>环境。</a:t>
            </a:r>
            <a:endParaRPr sz="2000" dirty="0"/>
          </a:p>
          <a:p>
            <a:pPr>
              <a:lnSpc>
                <a:spcPct val="150000"/>
              </a:lnSpc>
            </a:pPr>
            <a:r>
              <a:rPr lang="zh-CN" sz="2000" dirty="0"/>
              <a:t>动态物体：作为</a:t>
            </a:r>
            <a:r>
              <a:rPr sz="2000" dirty="0">
                <a:solidFill>
                  <a:srgbClr val="FF0000"/>
                </a:solidFill>
              </a:rPr>
              <a:t>异常值</a:t>
            </a:r>
            <a:r>
              <a:rPr lang="zh-CN" sz="2000" dirty="0"/>
              <a:t>处理</a:t>
            </a:r>
            <a:endParaRPr sz="2000" dirty="0"/>
          </a:p>
          <a:p>
            <a:pPr>
              <a:lnSpc>
                <a:spcPct val="150000"/>
              </a:lnSpc>
            </a:pPr>
            <a:r>
              <a:rPr lang="zh-CN" sz="2000" dirty="0">
                <a:solidFill>
                  <a:schemeClr val="tx1"/>
                </a:solidFill>
              </a:rPr>
              <a:t>解决</a:t>
            </a:r>
            <a:r>
              <a:rPr lang="zh-CN" sz="2000" dirty="0">
                <a:solidFill>
                  <a:srgbClr val="FF0000"/>
                </a:solidFill>
              </a:rPr>
              <a:t>长期</a:t>
            </a:r>
            <a:r>
              <a:rPr lang="en-US" altLang="zh-CN" sz="2000" dirty="0">
                <a:solidFill>
                  <a:srgbClr val="FF0000"/>
                </a:solidFill>
                <a:sym typeface="+mn-ea"/>
              </a:rPr>
              <a:t>(long-term)</a:t>
            </a:r>
            <a:r>
              <a:rPr lang="zh-CN" sz="2000" dirty="0"/>
              <a:t>定位与导航</a:t>
            </a:r>
            <a:endParaRPr lang="en-US" altLang="zh-CN" sz="2000" dirty="0"/>
          </a:p>
        </p:txBody>
      </p:sp>
      <p:sp>
        <p:nvSpPr>
          <p:cNvPr id="5" name="文本框 4"/>
          <p:cNvSpPr txBox="1"/>
          <p:nvPr/>
        </p:nvSpPr>
        <p:spPr>
          <a:xfrm>
            <a:off x="587375" y="2760345"/>
            <a:ext cx="5985510" cy="1337310"/>
          </a:xfrm>
          <a:prstGeom prst="rect">
            <a:avLst/>
          </a:prstGeom>
          <a:noFill/>
        </p:spPr>
        <p:txBody>
          <a:bodyPr wrap="square" rtlCol="0" anchor="t">
            <a:noAutofit/>
          </a:bodyPr>
          <a:p>
            <a:pPr indent="0" fontAlgn="auto">
              <a:lnSpc>
                <a:spcPct val="150000"/>
              </a:lnSpc>
            </a:pPr>
            <a:r>
              <a:rPr sz="2000"/>
              <a:t>在视觉SLAM中要完成这几个挑战：</a:t>
            </a:r>
            <a:endParaRPr sz="2000"/>
          </a:p>
          <a:p>
            <a:pPr indent="0" fontAlgn="auto">
              <a:lnSpc>
                <a:spcPct val="150000"/>
              </a:lnSpc>
            </a:pPr>
            <a:r>
              <a:rPr sz="2000"/>
              <a:t>1. 防止使用动态物体tracking；防止将动态物体mapping到地图中</a:t>
            </a:r>
            <a:endParaRPr sz="2000"/>
          </a:p>
          <a:p>
            <a:pPr indent="0" fontAlgn="auto">
              <a:lnSpc>
                <a:spcPct val="150000"/>
              </a:lnSpc>
            </a:pPr>
            <a:r>
              <a:rPr sz="2000"/>
              <a:t>2. 如何完成被移动物体暂时遮挡的3D地图部分</a:t>
            </a:r>
            <a:endParaRPr sz="2000"/>
          </a:p>
        </p:txBody>
      </p:sp>
      <p:pic>
        <p:nvPicPr>
          <p:cNvPr id="7" name="图片 6"/>
          <p:cNvPicPr>
            <a:picLocks noChangeAspect="1"/>
          </p:cNvPicPr>
          <p:nvPr>
            <p:custDataLst>
              <p:tags r:id="rId1"/>
            </p:custDataLst>
          </p:nvPr>
        </p:nvPicPr>
        <p:blipFill>
          <a:blip r:embed="rId2"/>
          <a:srcRect l="7246" r="14493"/>
          <a:stretch>
            <a:fillRect/>
          </a:stretch>
        </p:blipFill>
        <p:spPr>
          <a:xfrm>
            <a:off x="6096000" y="1442085"/>
            <a:ext cx="5855970" cy="3862705"/>
          </a:xfrm>
          <a:prstGeom prst="rect">
            <a:avLst/>
          </a:prstGeom>
        </p:spPr>
      </p:pic>
      <p:sp>
        <p:nvSpPr>
          <p:cNvPr id="8" name="文本框 7"/>
          <p:cNvSpPr txBox="1"/>
          <p:nvPr/>
        </p:nvSpPr>
        <p:spPr>
          <a:xfrm>
            <a:off x="669925" y="4754245"/>
            <a:ext cx="7543165" cy="1692910"/>
          </a:xfrm>
          <a:prstGeom prst="rect">
            <a:avLst/>
          </a:prstGeom>
          <a:noFill/>
        </p:spPr>
        <p:txBody>
          <a:bodyPr wrap="square" rtlCol="0" anchor="t">
            <a:noAutofit/>
          </a:bodyPr>
          <a:p>
            <a:pPr indent="0" fontAlgn="auto">
              <a:lnSpc>
                <a:spcPct val="150000"/>
              </a:lnSpc>
            </a:pPr>
            <a:r>
              <a:rPr lang="en-US" altLang="zh-CN"/>
              <a:t>Main contributions:</a:t>
            </a:r>
            <a:endParaRPr lang="en-US" altLang="zh-CN"/>
          </a:p>
          <a:p>
            <a:pPr indent="0" fontAlgn="auto">
              <a:lnSpc>
                <a:spcPct val="150000"/>
              </a:lnSpc>
            </a:pPr>
            <a:r>
              <a:rPr lang="en-US" altLang="zh-CN"/>
              <a:t>·</a:t>
            </a:r>
            <a:r>
              <a:rPr lang="zh-CN" altLang="en-US"/>
              <a:t>修改ORB</a:t>
            </a:r>
            <a:r>
              <a:rPr lang="en-US" altLang="zh-CN"/>
              <a:t>-</a:t>
            </a:r>
            <a:r>
              <a:rPr lang="zh-CN" altLang="en-US"/>
              <a:t>SLAM2的前端</a:t>
            </a:r>
            <a:endParaRPr lang="zh-CN" altLang="en-US"/>
          </a:p>
          <a:p>
            <a:pPr indent="0" fontAlgn="auto">
              <a:lnSpc>
                <a:spcPct val="150000"/>
              </a:lnSpc>
            </a:pPr>
            <a:r>
              <a:rPr lang="en-US" altLang="zh-CN"/>
              <a:t>·</a:t>
            </a:r>
            <a:r>
              <a:rPr lang="zh-CN" altLang="en-US"/>
              <a:t>结合</a:t>
            </a:r>
            <a:r>
              <a:rPr lang="zh-CN" altLang="en-US">
                <a:solidFill>
                  <a:srgbClr val="FF0000"/>
                </a:solidFill>
              </a:rPr>
              <a:t>多视图几何模型和</a:t>
            </a:r>
            <a:r>
              <a:rPr lang="en-US" altLang="zh-CN">
                <a:solidFill>
                  <a:srgbClr val="FF0000"/>
                </a:solidFill>
              </a:rPr>
              <a:t>CNN</a:t>
            </a:r>
            <a:r>
              <a:rPr lang="zh-CN" altLang="en-US"/>
              <a:t>来检测动态物体</a:t>
            </a:r>
            <a:endParaRPr lang="zh-CN" altLang="en-US"/>
          </a:p>
          <a:p>
            <a:pPr indent="0" fontAlgn="auto">
              <a:lnSpc>
                <a:spcPct val="150000"/>
              </a:lnSpc>
            </a:pPr>
            <a:r>
              <a:rPr lang="en-US" altLang="zh-CN"/>
              <a:t>·</a:t>
            </a:r>
            <a:r>
              <a:rPr lang="zh-CN" altLang="en-US"/>
              <a:t>在将它们从图像中移除后，用正确的场景信息</a:t>
            </a:r>
            <a:r>
              <a:rPr lang="zh-CN" altLang="en-US">
                <a:solidFill>
                  <a:srgbClr val="FF0000"/>
                </a:solidFill>
              </a:rPr>
              <a:t>重新绘制</a:t>
            </a:r>
            <a:r>
              <a:rPr lang="zh-CN" altLang="en-US"/>
              <a:t>被遮挡的背景</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1400810" y="820420"/>
            <a:ext cx="1652905" cy="69596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393950"/>
            <a:ext cx="7101840" cy="3969385"/>
          </a:xfrm>
          <a:prstGeom prst="rect">
            <a:avLst/>
          </a:prstGeom>
          <a:noFill/>
        </p:spPr>
        <p:txBody>
          <a:bodyPr wrap="square" rtlCol="0" anchor="t">
            <a:spAutoFit/>
          </a:bodyPr>
          <a:p>
            <a:pPr indent="0" fontAlgn="auto">
              <a:lnSpc>
                <a:spcPct val="150000"/>
              </a:lnSpc>
            </a:pPr>
            <a:r>
              <a:rPr lang="zh-CN" altLang="en-US" sz="2400" b="1"/>
              <a:t>Mask R-CNN</a:t>
            </a:r>
            <a:endParaRPr lang="zh-CN" altLang="en-US" sz="2400" b="1"/>
          </a:p>
          <a:p>
            <a:pPr indent="0" fontAlgn="auto">
              <a:lnSpc>
                <a:spcPct val="150000"/>
              </a:lnSpc>
            </a:pPr>
            <a:r>
              <a:rPr lang="en-US" altLang="zh-CN"/>
              <a:t>·Input</a:t>
            </a:r>
            <a:r>
              <a:rPr lang="zh-CN" altLang="en-US"/>
              <a:t>：</a:t>
            </a:r>
            <a:r>
              <a:rPr lang="en-US" altLang="zh-CN"/>
              <a:t>RGB image</a:t>
            </a:r>
            <a:endParaRPr lang="zh-CN" altLang="en-US"/>
          </a:p>
          <a:p>
            <a:pPr indent="0" fontAlgn="auto">
              <a:lnSpc>
                <a:spcPct val="150000"/>
              </a:lnSpc>
            </a:pPr>
            <a:r>
              <a:rPr lang="en-US" altLang="zh-CN"/>
              <a:t>·Off-line traning and obtain a </a:t>
            </a:r>
            <a:r>
              <a:rPr lang="en-US" altLang="zh-CN">
                <a:solidFill>
                  <a:srgbClr val="FF0000"/>
                </a:solidFill>
              </a:rPr>
              <a:t>list</a:t>
            </a:r>
            <a:r>
              <a:rPr lang="zh-CN" altLang="en-US"/>
              <a:t>，如果需要其他类，在MS COCO上训练的网络可以用新的训练数据进行微调。</a:t>
            </a:r>
            <a:endParaRPr lang="zh-CN" altLang="en-US"/>
          </a:p>
          <a:p>
            <a:pPr indent="0" fontAlgn="auto">
              <a:lnSpc>
                <a:spcPct val="150000"/>
              </a:lnSpc>
            </a:pPr>
            <a:endParaRPr lang="zh-CN" altLang="en-US"/>
          </a:p>
          <a:p>
            <a:pPr indent="0" fontAlgn="auto">
              <a:lnSpc>
                <a:spcPct val="150000"/>
              </a:lnSpc>
            </a:pPr>
            <a:r>
              <a:rPr lang="en-US" altLang="zh-CN"/>
              <a:t>Input</a:t>
            </a:r>
            <a:r>
              <a:rPr lang="zh-CN" altLang="en-US"/>
              <a:t>：m×n×3</a:t>
            </a:r>
            <a:r>
              <a:rPr lang="en-US" altLang="zh-CN"/>
              <a:t> RGB image</a:t>
            </a:r>
            <a:endParaRPr lang="zh-CN" altLang="en-US"/>
          </a:p>
          <a:p>
            <a:pPr indent="0" fontAlgn="auto">
              <a:lnSpc>
                <a:spcPct val="150000"/>
              </a:lnSpc>
            </a:pPr>
            <a:r>
              <a:rPr lang="en-US" altLang="zh-CN"/>
              <a:t>Output</a:t>
            </a:r>
            <a:r>
              <a:rPr lang="zh-CN" altLang="en-US"/>
              <a:t>：m×n×l</a:t>
            </a:r>
            <a:r>
              <a:rPr lang="en-US" altLang="zh-CN"/>
              <a:t> Matrix</a:t>
            </a:r>
            <a:r>
              <a:rPr lang="zh-CN" altLang="en-US"/>
              <a:t>，</a:t>
            </a:r>
            <a:r>
              <a:rPr lang="en-US" altLang="zh-CN"/>
              <a:t>where l is the number of objects</a:t>
            </a:r>
            <a:endParaRPr lang="zh-CN" altLang="en-US"/>
          </a:p>
          <a:p>
            <a:pPr indent="0" fontAlgn="auto">
              <a:lnSpc>
                <a:spcPct val="150000"/>
              </a:lnSpc>
            </a:pPr>
            <a:r>
              <a:rPr lang="zh-CN" altLang="en-US"/>
              <a:t>对于每个输出通道i∈l，得到一个二进制</a:t>
            </a:r>
            <a:r>
              <a:rPr lang="zh-CN" altLang="en-US">
                <a:solidFill>
                  <a:srgbClr val="FF0000"/>
                </a:solidFill>
              </a:rPr>
              <a:t>掩码</a:t>
            </a:r>
            <a:r>
              <a:rPr lang="zh-CN" altLang="en-US"/>
              <a:t>。通过将所有通道合并为一个通道，可以得到在一个场景图像中出现的所有动态物体的分割。</a:t>
            </a:r>
            <a:endParaRPr lang="zh-CN" altLang="en-US"/>
          </a:p>
        </p:txBody>
      </p:sp>
      <p:sp>
        <p:nvSpPr>
          <p:cNvPr id="25" name="文本框 24"/>
          <p:cNvSpPr txBox="1"/>
          <p:nvPr/>
        </p:nvSpPr>
        <p:spPr>
          <a:xfrm>
            <a:off x="8338820" y="3342005"/>
            <a:ext cx="3056890" cy="1753235"/>
          </a:xfrm>
          <a:prstGeom prst="rect">
            <a:avLst/>
          </a:prstGeom>
          <a:noFill/>
        </p:spPr>
        <p:txBody>
          <a:bodyPr wrap="square" rtlCol="0">
            <a:spAutoFit/>
          </a:bodyPr>
          <a:p>
            <a:pPr indent="0" fontAlgn="auto">
              <a:lnSpc>
                <a:spcPct val="150000"/>
              </a:lnSpc>
            </a:pPr>
            <a:r>
              <a:rPr lang="en-US" altLang="zh-CN"/>
              <a:t>Example</a:t>
            </a:r>
            <a:r>
              <a:rPr lang="zh-CN" altLang="en-US"/>
              <a:t>：</a:t>
            </a:r>
            <a:endParaRPr lang="zh-CN" altLang="en-US"/>
          </a:p>
          <a:p>
            <a:pPr indent="0" fontAlgn="auto">
              <a:lnSpc>
                <a:spcPct val="150000"/>
              </a:lnSpc>
            </a:pPr>
            <a:r>
              <a:rPr lang="en-US" altLang="zh-CN"/>
              <a:t>people=[0,0,0,1,0,0]</a:t>
            </a:r>
            <a:endParaRPr lang="en-US" altLang="zh-CN"/>
          </a:p>
          <a:p>
            <a:pPr indent="0" fontAlgn="auto">
              <a:lnSpc>
                <a:spcPct val="150000"/>
              </a:lnSpc>
            </a:pPr>
            <a:r>
              <a:rPr lang="en-US" altLang="zh-CN"/>
              <a:t>cat=[0,1,0,0,0,0]</a:t>
            </a:r>
            <a:endParaRPr lang="en-US" altLang="zh-CN"/>
          </a:p>
          <a:p>
            <a:pPr indent="0" fontAlgn="auto">
              <a:lnSpc>
                <a:spcPct val="150000"/>
              </a:lnSpc>
            </a:pPr>
            <a:r>
              <a:rPr lang="en-US" altLang="zh-CN"/>
              <a:t>output=[0,1,0,1,0,0]</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2742565" y="1607185"/>
            <a:ext cx="1652905" cy="69596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833755" y="2813685"/>
            <a:ext cx="10627995" cy="3138170"/>
          </a:xfrm>
          <a:prstGeom prst="rect">
            <a:avLst/>
          </a:prstGeom>
          <a:noFill/>
        </p:spPr>
        <p:txBody>
          <a:bodyPr wrap="square" rtlCol="0" anchor="t">
            <a:spAutoFit/>
          </a:bodyPr>
          <a:p>
            <a:pPr indent="0" fontAlgn="auto">
              <a:lnSpc>
                <a:spcPct val="150000"/>
              </a:lnSpc>
            </a:pPr>
            <a:r>
              <a:rPr lang="en-US" altLang="zh-CN" sz="2400" b="1"/>
              <a:t>Low-Cost Tracking</a:t>
            </a:r>
            <a:endParaRPr lang="en-US" altLang="zh-CN" sz="2400" b="1"/>
          </a:p>
          <a:p>
            <a:pPr indent="0" fontAlgn="auto">
              <a:lnSpc>
                <a:spcPct val="150000"/>
              </a:lnSpc>
            </a:pPr>
            <a:r>
              <a:rPr lang="zh-CN" altLang="en-US"/>
              <a:t>主要目的：提供一个</a:t>
            </a:r>
            <a:r>
              <a:rPr lang="zh-CN" altLang="en-US">
                <a:solidFill>
                  <a:srgbClr val="FF0000"/>
                </a:solidFill>
              </a:rPr>
              <a:t>粗略</a:t>
            </a:r>
            <a:r>
              <a:rPr lang="zh-CN" altLang="en-US"/>
              <a:t>的相机位姿，用于后续的多视图几何</a:t>
            </a:r>
            <a:r>
              <a:rPr lang="en-US" altLang="zh-CN"/>
              <a:t>(Multi-view Geometry)</a:t>
            </a:r>
            <a:r>
              <a:rPr lang="zh-CN" altLang="en-US"/>
              <a:t>模块</a:t>
            </a:r>
            <a:endParaRPr lang="zh-CN" altLang="en-US"/>
          </a:p>
          <a:p>
            <a:pPr indent="0" fontAlgn="auto">
              <a:lnSpc>
                <a:spcPct val="150000"/>
              </a:lnSpc>
            </a:pPr>
            <a:endParaRPr lang="zh-CN" altLang="en-US"/>
          </a:p>
          <a:p>
            <a:pPr indent="0" fontAlgn="auto">
              <a:lnSpc>
                <a:spcPct val="150000"/>
              </a:lnSpc>
            </a:pPr>
            <a:r>
              <a:rPr lang="en-US"/>
              <a:t>·</a:t>
            </a:r>
            <a:r>
              <a:t>在对潜在的动态内容进行分割后，使用图像的</a:t>
            </a:r>
            <a:r>
              <a:rPr>
                <a:solidFill>
                  <a:srgbClr val="FF0000"/>
                </a:solidFill>
              </a:rPr>
              <a:t>静态部分</a:t>
            </a:r>
            <a:r>
              <a:t>跟踪摄像机的姿态</a:t>
            </a:r>
          </a:p>
          <a:p>
            <a:pPr indent="0" fontAlgn="auto">
              <a:lnSpc>
                <a:spcPct val="150000"/>
              </a:lnSpc>
            </a:pPr>
            <a:r>
              <a:rPr lang="en-US"/>
              <a:t>·</a:t>
            </a:r>
            <a:r>
              <a:t>由于</a:t>
            </a:r>
            <a:r>
              <a:rPr>
                <a:solidFill>
                  <a:schemeClr val="accent3"/>
                </a:solidFill>
              </a:rPr>
              <a:t>边缘轮廓</a:t>
            </a:r>
            <a:r>
              <a:t>通常为高梯度区域，容易出现跳变的点特征，所以没有考虑这些区域的特征。</a:t>
            </a:r>
          </a:p>
          <a:p>
            <a:pPr indent="0" fontAlgn="auto">
              <a:lnSpc>
                <a:spcPct val="150000"/>
              </a:lnSpc>
            </a:pPr>
            <a:r>
              <a:rPr lang="en-US"/>
              <a:t>·</a:t>
            </a:r>
            <a:r>
              <a:t>比ORB-SLAM2中的跟踪</a:t>
            </a:r>
            <a:r>
              <a:rPr>
                <a:solidFill>
                  <a:srgbClr val="FF0000"/>
                </a:solidFill>
              </a:rPr>
              <a:t>更简单</a:t>
            </a:r>
            <a:r>
              <a:t>，因此计算量更轻。</a:t>
            </a:r>
          </a:p>
          <a:p>
            <a:pPr indent="0" fontAlgn="auto">
              <a:lnSpc>
                <a:spcPct val="150000"/>
              </a:lnSpc>
            </a:pPr>
            <a:r>
              <a:rPr lang="en-US"/>
              <a:t>·</a:t>
            </a:r>
            <a:r>
              <a:rPr>
                <a:solidFill>
                  <a:srgbClr val="FF0000"/>
                </a:solidFill>
              </a:rPr>
              <a:t>最小化重投影误差</a:t>
            </a:r>
            <a:r>
              <a:t>以优化相机姿态。</a:t>
            </a: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4795520" y="1475740"/>
            <a:ext cx="2042160" cy="81915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741930"/>
            <a:ext cx="6096000" cy="2722880"/>
          </a:xfrm>
          <a:prstGeom prst="rect">
            <a:avLst/>
          </a:prstGeom>
          <a:noFill/>
        </p:spPr>
        <p:txBody>
          <a:bodyPr wrap="square" rtlCol="0" anchor="t">
            <a:spAutoFit/>
          </a:bodyPr>
          <a:p>
            <a:pPr indent="0" fontAlgn="auto">
              <a:lnSpc>
                <a:spcPct val="150000"/>
              </a:lnSpc>
            </a:pPr>
            <a:r>
              <a:rPr lang="en-US" altLang="zh-CN" sz="2400" b="1">
                <a:sym typeface="+mn-ea"/>
              </a:rPr>
              <a:t>Multi-view Geometry</a:t>
            </a:r>
            <a:endParaRPr lang="zh-CN" altLang="en-US" sz="2400" b="1"/>
          </a:p>
          <a:p>
            <a:pPr indent="0" fontAlgn="auto">
              <a:lnSpc>
                <a:spcPct val="150000"/>
              </a:lnSpc>
            </a:pPr>
            <a:r>
              <a:rPr lang="zh-CN"/>
              <a:t>与</a:t>
            </a:r>
            <a:r>
              <a:rPr lang="en-US" altLang="zh-CN"/>
              <a:t>Mask R-CNN</a:t>
            </a:r>
            <a:r>
              <a:rPr lang="zh-CN" altLang="en-US"/>
              <a:t>互补，并解决半静态物体</a:t>
            </a:r>
            <a:endParaRPr lang="zh-CN"/>
          </a:p>
          <a:p>
            <a:pPr indent="0" fontAlgn="auto">
              <a:lnSpc>
                <a:spcPct val="150000"/>
              </a:lnSpc>
            </a:pPr>
            <a:r>
              <a:rPr lang="zh-CN"/>
              <a:t>对应特征点</a:t>
            </a:r>
            <a:r>
              <a:rPr lang="en-US" altLang="zh-CN"/>
              <a:t>x,x`</a:t>
            </a:r>
            <a:r>
              <a:rPr lang="zh-CN"/>
              <a:t>之间的视差角</a:t>
            </a:r>
            <a:r>
              <a:rPr lang="en-US" altLang="zh-CN"/>
              <a:t>α&gt;30</a:t>
            </a:r>
            <a:r>
              <a:rPr lang="zh-CN" altLang="en-US"/>
              <a:t>°？</a:t>
            </a:r>
            <a:r>
              <a:rPr lang="en-US" altLang="zh-CN"/>
              <a:t>  </a:t>
            </a:r>
            <a:r>
              <a:rPr lang="zh-CN" altLang="en-US"/>
              <a:t>有可能被遮挡</a:t>
            </a:r>
            <a:endParaRPr lang="zh-CN"/>
          </a:p>
          <a:p>
            <a:pPr indent="0" fontAlgn="auto">
              <a:lnSpc>
                <a:spcPct val="150000"/>
              </a:lnSpc>
            </a:pPr>
            <a:endParaRPr lang="zh-CN" altLang="en-US"/>
          </a:p>
          <a:p>
            <a:pPr indent="0" fontAlgn="auto">
              <a:lnSpc>
                <a:spcPct val="150000"/>
              </a:lnSpc>
            </a:pPr>
            <a:r>
              <a:rPr lang="en-US">
                <a:solidFill>
                  <a:srgbClr val="FF0000"/>
                </a:solidFill>
                <a:sym typeface="+mn-ea"/>
              </a:rPr>
              <a:t>Inspire by experiment</a:t>
            </a:r>
            <a:r>
              <a:rPr lang="en-US">
                <a:sym typeface="+mn-ea"/>
              </a:rPr>
              <a:t>-TUM</a:t>
            </a:r>
            <a:endParaRPr lang="en-US"/>
          </a:p>
          <a:p>
            <a:pPr indent="0" fontAlgn="auto">
              <a:lnSpc>
                <a:spcPct val="150000"/>
              </a:lnSpc>
            </a:pPr>
            <a:r>
              <a:rPr>
                <a:sym typeface="+mn-ea"/>
              </a:rPr>
              <a:t>进一步完善</a:t>
            </a:r>
            <a:r>
              <a:rPr lang="zh-CN">
                <a:sym typeface="+mn-ea"/>
              </a:rPr>
              <a:t>：当前帧中剩余关键点的深度</a:t>
            </a:r>
            <a:r>
              <a:rPr lang="en-US" altLang="zh-CN">
                <a:sym typeface="+mn-ea"/>
              </a:rPr>
              <a:t>z`</a:t>
            </a:r>
            <a:endParaRPr lang="zh-CN" altLang="en-US"/>
          </a:p>
        </p:txBody>
      </p:sp>
      <p:pic>
        <p:nvPicPr>
          <p:cNvPr id="4" name="图片 3"/>
          <p:cNvPicPr>
            <a:picLocks noChangeAspect="1"/>
          </p:cNvPicPr>
          <p:nvPr>
            <p:custDataLst>
              <p:tags r:id="rId4"/>
            </p:custDataLst>
          </p:nvPr>
        </p:nvPicPr>
        <p:blipFill>
          <a:blip r:embed="rId5"/>
          <a:srcRect l="7466" r="8293"/>
          <a:stretch>
            <a:fillRect/>
          </a:stretch>
        </p:blipFill>
        <p:spPr>
          <a:xfrm>
            <a:off x="6747510" y="2868930"/>
            <a:ext cx="5276850" cy="312547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252980" y="5546090"/>
            <a:ext cx="290195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4795520" y="1475740"/>
            <a:ext cx="2042160" cy="81915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553720" y="2664460"/>
            <a:ext cx="6096000" cy="3553460"/>
          </a:xfrm>
          <a:prstGeom prst="rect">
            <a:avLst/>
          </a:prstGeom>
          <a:noFill/>
        </p:spPr>
        <p:txBody>
          <a:bodyPr wrap="square" rtlCol="0" anchor="t">
            <a:spAutoFit/>
          </a:bodyPr>
          <a:p>
            <a:pPr indent="0" fontAlgn="auto">
              <a:lnSpc>
                <a:spcPct val="150000"/>
              </a:lnSpc>
            </a:pPr>
            <a:r>
              <a:rPr lang="en-US" altLang="zh-CN" sz="2400" b="1">
                <a:sym typeface="+mn-ea"/>
              </a:rPr>
              <a:t>Multi-view Geometry</a:t>
            </a:r>
            <a:endParaRPr lang="zh-CN" altLang="en-US" sz="2400" b="1"/>
          </a:p>
          <a:p>
            <a:pPr indent="0" fontAlgn="auto">
              <a:lnSpc>
                <a:spcPct val="150000"/>
              </a:lnSpc>
            </a:pPr>
            <a:r>
              <a:t>为了对所有属于动态对象的像素进行分类，在深度图像中围绕动态像素</a:t>
            </a:r>
            <a:r>
              <a:rPr>
                <a:solidFill>
                  <a:srgbClr val="FF0000"/>
                </a:solidFill>
              </a:rPr>
              <a:t>生长</a:t>
            </a:r>
            <a:r>
              <a:t>区域(理解为扩充)。</a:t>
            </a:r>
          </a:p>
          <a:p>
            <a:pPr indent="0" fontAlgn="auto">
              <a:lnSpc>
                <a:spcPct val="150000"/>
              </a:lnSpc>
            </a:pPr>
          </a:p>
          <a:p>
            <a:pPr indent="0" fontAlgn="auto">
              <a:lnSpc>
                <a:spcPct val="150000"/>
              </a:lnSpc>
            </a:pPr>
            <a:r>
              <a:rPr lang="zh-CN"/>
              <a:t>两个动态物体检测模块进行</a:t>
            </a:r>
            <a:r>
              <a:rPr lang="zh-CN">
                <a:solidFill>
                  <a:srgbClr val="FF0000"/>
                </a:solidFill>
              </a:rPr>
              <a:t>互补融合</a:t>
            </a:r>
            <a:r>
              <a:rPr lang="zh-CN"/>
              <a:t>：</a:t>
            </a:r>
            <a:endParaRPr lang="zh-CN"/>
          </a:p>
          <a:p>
            <a:pPr indent="0" fontAlgn="auto">
              <a:lnSpc>
                <a:spcPct val="150000"/>
              </a:lnSpc>
            </a:pPr>
            <a:r>
              <a:rPr lang="zh-CN"/>
              <a:t>如果用两种方法都检测到一个对象，则分割掩码应该是几何方法的掩码。如果一个对象只被基于学习的方法检测到，分割掩码也应该包含这个信息。</a:t>
            </a:r>
            <a:endParaRPr lang="zh-CN"/>
          </a:p>
        </p:txBody>
      </p:sp>
      <p:pic>
        <p:nvPicPr>
          <p:cNvPr id="7" name="图片 6"/>
          <p:cNvPicPr>
            <a:picLocks noChangeAspect="1"/>
          </p:cNvPicPr>
          <p:nvPr>
            <p:custDataLst>
              <p:tags r:id="rId4"/>
            </p:custDataLst>
          </p:nvPr>
        </p:nvPicPr>
        <p:blipFill>
          <a:blip r:embed="rId5"/>
          <a:stretch>
            <a:fillRect/>
          </a:stretch>
        </p:blipFill>
        <p:spPr>
          <a:xfrm>
            <a:off x="6649720" y="2294890"/>
            <a:ext cx="5335905" cy="2216785"/>
          </a:xfrm>
          <a:prstGeom prst="rect">
            <a:avLst/>
          </a:prstGeom>
        </p:spPr>
      </p:pic>
      <p:pic>
        <p:nvPicPr>
          <p:cNvPr id="8" name="图片 7"/>
          <p:cNvPicPr>
            <a:picLocks noChangeAspect="1"/>
          </p:cNvPicPr>
          <p:nvPr/>
        </p:nvPicPr>
        <p:blipFill>
          <a:blip r:embed="rId6"/>
          <a:srcRect t="6478"/>
          <a:stretch>
            <a:fillRect/>
          </a:stretch>
        </p:blipFill>
        <p:spPr>
          <a:xfrm>
            <a:off x="7922260" y="4462780"/>
            <a:ext cx="3009265" cy="2404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6804660" y="740410"/>
            <a:ext cx="1585595" cy="75755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771140"/>
            <a:ext cx="10405110" cy="2854960"/>
          </a:xfrm>
          <a:prstGeom prst="rect">
            <a:avLst/>
          </a:prstGeom>
          <a:noFill/>
        </p:spPr>
        <p:txBody>
          <a:bodyPr wrap="square" rtlCol="0" anchor="t">
            <a:noAutofit/>
          </a:bodyPr>
          <a:p>
            <a:pPr indent="0" fontAlgn="auto">
              <a:lnSpc>
                <a:spcPct val="150000"/>
              </a:lnSpc>
            </a:pPr>
            <a:r>
              <a:rPr lang="zh-CN" altLang="en-US" sz="2400" b="1"/>
              <a:t>Mask R-CNN</a:t>
            </a:r>
            <a:endParaRPr lang="zh-CN" altLang="en-US" sz="2400" b="1"/>
          </a:p>
          <a:p>
            <a:pPr indent="0" fontAlgn="auto">
              <a:lnSpc>
                <a:spcPct val="150000"/>
              </a:lnSpc>
            </a:pPr>
            <a:r>
              <a:rPr lang="en-US" altLang="zh-CN"/>
              <a:t>·Input</a:t>
            </a:r>
            <a:r>
              <a:rPr lang="zh-CN" altLang="en-US"/>
              <a:t>：</a:t>
            </a:r>
            <a:r>
              <a:rPr lang="en-US" altLang="zh-CN"/>
              <a:t>RGB image, Deep image, </a:t>
            </a:r>
            <a:r>
              <a:rPr lang="en-US" altLang="zh-CN">
                <a:sym typeface="+mn-ea"/>
              </a:rPr>
              <a:t>their masks, and </a:t>
            </a:r>
            <a:r>
              <a:rPr lang="en-US" altLang="zh-CN"/>
              <a:t>ORB fetures in static regions</a:t>
            </a:r>
            <a:endParaRPr lang="en-US" altLang="zh-CN"/>
          </a:p>
          <a:p>
            <a:pPr indent="0" fontAlgn="auto">
              <a:lnSpc>
                <a:spcPct val="150000"/>
              </a:lnSpc>
            </a:pPr>
            <a:endParaRPr lang="en-US" altLang="zh-CN"/>
          </a:p>
          <a:p>
            <a:pPr indent="0" fontAlgn="auto">
              <a:lnSpc>
                <a:spcPct val="150000"/>
              </a:lnSpc>
            </a:pPr>
            <a:r>
              <a:rPr lang="en-US" altLang="zh-CN"/>
              <a:t>·Out</a:t>
            </a:r>
            <a:r>
              <a:rPr lang="zh-CN" altLang="en-US"/>
              <a:t>：</a:t>
            </a:r>
            <a:r>
              <a:rPr lang="en-US" altLang="zh-CN">
                <a:solidFill>
                  <a:srgbClr val="00B050"/>
                </a:solidFill>
              </a:rPr>
              <a:t>Sparse map</a:t>
            </a:r>
            <a:r>
              <a:rPr lang="en-US" altLang="zh-CN"/>
              <a:t>, Camera Trajectory and </a:t>
            </a:r>
            <a:r>
              <a:rPr lang="en-US" altLang="zh-CN">
                <a:solidFill>
                  <a:srgbClr val="FF0000"/>
                </a:solidFill>
              </a:rPr>
              <a:t>Dense map</a:t>
            </a:r>
            <a:endParaRPr lang="en-US" altLang="zh-CN"/>
          </a:p>
          <a:p>
            <a:pPr indent="0" fontAlgn="auto">
              <a:lnSpc>
                <a:spcPct val="150000"/>
              </a:lnSpc>
            </a:pPr>
            <a:endParaRPr lang="en-US" altLang="zh-CN"/>
          </a:p>
          <a:p>
            <a:pPr indent="0" fontAlgn="auto">
              <a:lnSpc>
                <a:spcPct val="150000"/>
              </a:lnSpc>
            </a:pPr>
            <a:r>
              <a:rPr lang="en-US" altLang="zh-CN"/>
              <a:t>由于线段轮廓是高梯度区域，因此必须移除落在该交点上的关键点。</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8863330" y="1516380"/>
            <a:ext cx="1795145" cy="78867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248285" y="2579370"/>
            <a:ext cx="5234305" cy="3985260"/>
          </a:xfrm>
          <a:prstGeom prst="rect">
            <a:avLst/>
          </a:prstGeom>
          <a:noFill/>
        </p:spPr>
        <p:txBody>
          <a:bodyPr wrap="square" rtlCol="0" anchor="t">
            <a:noAutofit/>
          </a:bodyPr>
          <a:p>
            <a:pPr indent="0" fontAlgn="auto">
              <a:lnSpc>
                <a:spcPct val="150000"/>
              </a:lnSpc>
            </a:pPr>
            <a:r>
              <a:rPr lang="en-US" altLang="zh-CN" sz="2400" b="1"/>
              <a:t>Background Inpainting</a:t>
            </a:r>
            <a:endParaRPr lang="en-US" altLang="zh-CN" sz="2400" b="1"/>
          </a:p>
          <a:p>
            <a:pPr indent="0" fontAlgn="auto">
              <a:lnSpc>
                <a:spcPct val="150000"/>
              </a:lnSpc>
            </a:pPr>
            <a:r>
              <a:t>对于每一个被移除的动态对象，应该用之前视图中的静态信息重新绘制被遮挡的背景</a:t>
            </a:r>
            <a:r>
              <a:rPr lang="zh-CN"/>
              <a:t>。</a:t>
            </a:r>
            <a:endParaRPr lang="zh-CN"/>
          </a:p>
          <a:p>
            <a:pPr indent="0" fontAlgn="auto">
              <a:lnSpc>
                <a:spcPct val="150000"/>
              </a:lnSpc>
            </a:pPr>
            <a:endParaRPr lang="zh-CN"/>
          </a:p>
          <a:p>
            <a:pPr indent="0" fontAlgn="auto">
              <a:lnSpc>
                <a:spcPct val="150000"/>
              </a:lnSpc>
            </a:pPr>
            <a:r>
              <a:t>将所有之前关键帧的RGB和深度信息投射到当前帧的动态</a:t>
            </a:r>
            <a:r>
              <a:rPr lang="zh-CN"/>
              <a:t>区域</a:t>
            </a:r>
            <a:r>
              <a:t>。</a:t>
            </a:r>
          </a:p>
          <a:p>
            <a:pPr indent="0" fontAlgn="auto">
              <a:lnSpc>
                <a:spcPct val="150000"/>
              </a:lnSpc>
            </a:pPr>
            <a:r>
              <a:rPr lang="zh-CN"/>
              <a:t>空白：没有对应、还未出现、信息缺失</a:t>
            </a:r>
            <a:endParaRPr lang="zh-CN"/>
          </a:p>
          <a:p>
            <a:pPr indent="0" fontAlgn="auto">
              <a:lnSpc>
                <a:spcPct val="150000"/>
              </a:lnSpc>
            </a:pPr>
            <a:r>
              <a:rPr lang="zh-CN"/>
              <a:t>解决：</a:t>
            </a:r>
            <a:r>
              <a:rPr lang="en-US" altLang="zh-CN"/>
              <a:t>MLP</a:t>
            </a:r>
            <a:endParaRPr lang="en-US" altLang="zh-CN"/>
          </a:p>
        </p:txBody>
      </p:sp>
      <p:pic>
        <p:nvPicPr>
          <p:cNvPr id="4" name="图片 3"/>
          <p:cNvPicPr>
            <a:picLocks noChangeAspect="1"/>
          </p:cNvPicPr>
          <p:nvPr>
            <p:custDataLst>
              <p:tags r:id="rId4"/>
            </p:custDataLst>
          </p:nvPr>
        </p:nvPicPr>
        <p:blipFill>
          <a:blip r:embed="rId5"/>
          <a:stretch>
            <a:fillRect/>
          </a:stretch>
        </p:blipFill>
        <p:spPr>
          <a:xfrm>
            <a:off x="5482590" y="2511425"/>
            <a:ext cx="6419215" cy="3245485"/>
          </a:xfrm>
          <a:prstGeom prst="rect">
            <a:avLst/>
          </a:prstGeom>
        </p:spPr>
      </p:pic>
      <p:sp>
        <p:nvSpPr>
          <p:cNvPr id="5" name="文本框 4"/>
          <p:cNvSpPr txBox="1"/>
          <p:nvPr/>
        </p:nvSpPr>
        <p:spPr>
          <a:xfrm>
            <a:off x="5614035" y="5988685"/>
            <a:ext cx="6096000" cy="506730"/>
          </a:xfrm>
          <a:prstGeom prst="rect">
            <a:avLst/>
          </a:prstGeom>
          <a:noFill/>
        </p:spPr>
        <p:txBody>
          <a:bodyPr wrap="square" rtlCol="0" anchor="t">
            <a:spAutoFit/>
          </a:bodyPr>
          <a:p>
            <a:pPr indent="0" fontAlgn="auto">
              <a:lnSpc>
                <a:spcPct val="150000"/>
              </a:lnSpc>
            </a:pPr>
            <a:r>
              <a:rPr lang="en-US" altLang="zh-CN">
                <a:sym typeface="+mn-ea"/>
              </a:rPr>
              <a:t>Application</a:t>
            </a:r>
            <a:r>
              <a:rPr lang="zh-CN" altLang="en-US">
                <a:sym typeface="+mn-ea"/>
              </a:rPr>
              <a:t>：</a:t>
            </a:r>
            <a:r>
              <a:rPr lang="zh-CN">
                <a:sym typeface="+mn-ea"/>
              </a:rPr>
              <a:t>虚拟现实、增强现实、相机跟踪、重新定位</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tags/tag1.xml><?xml version="1.0" encoding="utf-8"?>
<p:tagLst xmlns:p="http://schemas.openxmlformats.org/presentationml/2006/main">
  <p:tag name="ISLIDE.DIAGRAM" val="2b751056-6b97-492c-b763-340acee7e99d"/>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COMMONDATA" val="eyJoZGlkIjoiMmI1NDQ5ZDNhMGY0OGE1MzFhZDcwNWI3Yzc5MGIyYmEifQ=="/>
  <p:tag name="KSO_WPP_MARK_KEY" val="4fdcbf56-7e8a-4458-939a-b240144023bc"/>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Group1-pre</Template>
  <TotalTime>0</TotalTime>
  <Words>2428</Words>
  <Application>WPS 演示</Application>
  <PresentationFormat>宽屏</PresentationFormat>
  <Paragraphs>158</Paragraphs>
  <Slides>17</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微软雅黑</vt:lpstr>
      <vt:lpstr>黑体</vt:lpstr>
      <vt:lpstr>Arial Unicode MS</vt:lpstr>
      <vt:lpstr>Calibri</vt:lpstr>
      <vt:lpstr>等线</vt:lpstr>
      <vt:lpstr>主题5</vt:lpstr>
      <vt:lpstr>DynaSLAM：Tracking Mapping and Inpainting in Dynamic Scenes</vt:lpstr>
      <vt:lpstr>PowerPoint 演示文稿</vt:lpstr>
      <vt:lpstr>Introduction</vt:lpstr>
      <vt:lpstr>Method</vt:lpstr>
      <vt:lpstr>Method</vt:lpstr>
      <vt:lpstr>Method</vt:lpstr>
      <vt:lpstr>Method</vt:lpstr>
      <vt:lpstr>Method</vt:lpstr>
      <vt:lpstr>Method</vt:lpstr>
      <vt:lpstr>Experiments</vt:lpstr>
      <vt:lpstr>Experiments</vt:lpstr>
      <vt:lpstr>Experiments</vt:lpstr>
      <vt:lpstr>Experiments</vt:lpstr>
      <vt:lpstr>Experiments</vt:lpstr>
      <vt:lpstr>Conclusion</vt:lpstr>
      <vt:lpstr>Video</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庭有枇杷树.</cp:lastModifiedBy>
  <cp:revision>162</cp:revision>
  <dcterms:created xsi:type="dcterms:W3CDTF">2023-09-19T13:51:00Z</dcterms:created>
  <dcterms:modified xsi:type="dcterms:W3CDTF">2023-10-24T10:58:13Z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84DC6E119D7C42DB825090558112429F_12</vt:lpwstr>
  </property>
  <property fmtid="{D5CDD505-2E9C-101B-9397-08002B2CF9AE}" pid="3" name="KSOProductBuildVer">
    <vt:lpwstr>2052-12.1.0.15712</vt:lpwstr>
  </property>
</Properties>
</file>